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Montserrat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11" Type="http://schemas.openxmlformats.org/officeDocument/2006/relationships/slide" Target="slides/slide6.xml"/><Relationship Id="rId22" Type="http://schemas.openxmlformats.org/officeDocument/2006/relationships/font" Target="fonts/Lato-boldItalic.fntdata"/><Relationship Id="rId10" Type="http://schemas.openxmlformats.org/officeDocument/2006/relationships/slide" Target="slides/slide5.xml"/><Relationship Id="rId21" Type="http://schemas.openxmlformats.org/officeDocument/2006/relationships/font" Target="fonts/La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regular.fntdata"/><Relationship Id="rId14" Type="http://schemas.openxmlformats.org/officeDocument/2006/relationships/slide" Target="slides/slide9.xml"/><Relationship Id="rId17" Type="http://schemas.openxmlformats.org/officeDocument/2006/relationships/font" Target="fonts/Montserrat-italic.fntdata"/><Relationship Id="rId16" Type="http://schemas.openxmlformats.org/officeDocument/2006/relationships/font" Target="fonts/Montserrat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regular.fntdata"/><Relationship Id="rId6" Type="http://schemas.openxmlformats.org/officeDocument/2006/relationships/slide" Target="slides/slide1.xml"/><Relationship Id="rId18" Type="http://schemas.openxmlformats.org/officeDocument/2006/relationships/font" Target="fonts/Montserrat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f87997393_0_10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f87997393_0_10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1f96f5393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1f96f5393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1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67825" y="149325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Ingress firewall implementation FreeRTOS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4880200" y="3573200"/>
            <a:ext cx="42009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Politecnico di Torino: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Computer Architecture and 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Operating Systems course: 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2023/2024</a:t>
            </a:r>
            <a:endParaRPr/>
          </a:p>
        </p:txBody>
      </p:sp>
      <p:sp>
        <p:nvSpPr>
          <p:cNvPr id="230" name="Google Shape;230;p17"/>
          <p:cNvSpPr txBox="1"/>
          <p:nvPr>
            <p:ph idx="1" type="subTitle"/>
          </p:nvPr>
        </p:nvSpPr>
        <p:spPr>
          <a:xfrm>
            <a:off x="5360075" y="4580350"/>
            <a:ext cx="39075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/>
              <a:t>Group 5: 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/>
              <a:t>Michele Seira, Fardo Giorgio, Luca Ponzo, Gianfranco Trad</a:t>
            </a:r>
            <a:endParaRPr sz="11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8"/>
          <p:cNvSpPr txBox="1"/>
          <p:nvPr/>
        </p:nvSpPr>
        <p:spPr>
          <a:xfrm>
            <a:off x="296825" y="297850"/>
            <a:ext cx="8382600" cy="4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Project intent:</a:t>
            </a:r>
            <a:r>
              <a:rPr lang="it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it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create a working firewall for FreeRTOS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385275" y="1287000"/>
            <a:ext cx="4815900" cy="32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it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Requirements :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lang="it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Function entry points for filtering packets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lang="it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Handling of rejected packets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■"/>
            </a:pPr>
            <a:r>
              <a:rPr lang="it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Print to stderr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lang="it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Rule generation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■"/>
            </a:pPr>
            <a:r>
              <a:rPr lang="it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YAML to C struct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lang="it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Rule storage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■"/>
            </a:pPr>
            <a:r>
              <a:rPr lang="it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Inline C structs in </a:t>
            </a:r>
            <a:r>
              <a:rPr i="1" lang="it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rules.h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lang="it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(WIP) integration with IDS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■"/>
            </a:pPr>
            <a:r>
              <a:rPr lang="it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Snort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/>
              <a:t>Understanding FreeRTOS IP stack :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Packet processing pipeline</a:t>
            </a:r>
            <a:endParaRPr/>
          </a:p>
        </p:txBody>
      </p:sp>
      <p:sp>
        <p:nvSpPr>
          <p:cNvPr id="242" name="Google Shape;242;p19"/>
          <p:cNvSpPr/>
          <p:nvPr/>
        </p:nvSpPr>
        <p:spPr>
          <a:xfrm>
            <a:off x="160525" y="53500"/>
            <a:ext cx="813300" cy="3693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43" name="Google Shape;24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6582" y="1413400"/>
            <a:ext cx="5190835" cy="3530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0"/>
          <p:cNvSpPr txBox="1"/>
          <p:nvPr>
            <p:ph type="title"/>
          </p:nvPr>
        </p:nvSpPr>
        <p:spPr>
          <a:xfrm>
            <a:off x="1297500" y="393750"/>
            <a:ext cx="7038900" cy="5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/>
              <a:t>Functions</a:t>
            </a:r>
            <a:endParaRPr b="1"/>
          </a:p>
        </p:txBody>
      </p:sp>
      <p:sp>
        <p:nvSpPr>
          <p:cNvPr id="249" name="Google Shape;249;p20"/>
          <p:cNvSpPr/>
          <p:nvPr/>
        </p:nvSpPr>
        <p:spPr>
          <a:xfrm>
            <a:off x="160525" y="53500"/>
            <a:ext cx="813300" cy="3693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50" name="Google Shape;250;p20"/>
          <p:cNvPicPr preferRelativeResize="0"/>
          <p:nvPr/>
        </p:nvPicPr>
        <p:blipFill rotWithShape="1">
          <a:blip r:embed="rId3">
            <a:alphaModFix/>
          </a:blip>
          <a:srcRect b="50699" l="4205" r="3975" t="35001"/>
          <a:stretch/>
        </p:blipFill>
        <p:spPr>
          <a:xfrm>
            <a:off x="1972150" y="1113875"/>
            <a:ext cx="5199698" cy="504875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20"/>
          <p:cNvSpPr txBox="1"/>
          <p:nvPr/>
        </p:nvSpPr>
        <p:spPr>
          <a:xfrm>
            <a:off x="1876575" y="1573375"/>
            <a:ext cx="28680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rgbClr val="008FFF"/>
                </a:solidFill>
                <a:latin typeface="Lato"/>
                <a:ea typeface="Lato"/>
                <a:cs typeface="Lato"/>
                <a:sym typeface="Lato"/>
              </a:rPr>
              <a:t>FreeRTOS_IP.c:prvProcessIPPacket</a:t>
            </a:r>
            <a:endParaRPr sz="1000">
              <a:solidFill>
                <a:srgbClr val="008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52" name="Google Shape;252;p20"/>
          <p:cNvPicPr preferRelativeResize="0"/>
          <p:nvPr/>
        </p:nvPicPr>
        <p:blipFill rotWithShape="1">
          <a:blip r:embed="rId4">
            <a:alphaModFix/>
          </a:blip>
          <a:srcRect b="6991" l="3209" r="3218" t="6376"/>
          <a:stretch/>
        </p:blipFill>
        <p:spPr>
          <a:xfrm>
            <a:off x="394675" y="2126275"/>
            <a:ext cx="3946598" cy="2536773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20"/>
          <p:cNvSpPr txBox="1"/>
          <p:nvPr/>
        </p:nvSpPr>
        <p:spPr>
          <a:xfrm>
            <a:off x="299050" y="4615075"/>
            <a:ext cx="35082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rgbClr val="008FFF"/>
                </a:solidFill>
                <a:latin typeface="Lato"/>
                <a:ea typeface="Lato"/>
                <a:cs typeface="Lato"/>
                <a:sym typeface="Lato"/>
              </a:rPr>
              <a:t>FreeRTOS_IP.c:checkPacketAgainstRules</a:t>
            </a:r>
            <a:endParaRPr sz="1000">
              <a:solidFill>
                <a:srgbClr val="008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254" name="Google Shape;254;p20"/>
          <p:cNvGrpSpPr/>
          <p:nvPr/>
        </p:nvGrpSpPr>
        <p:grpSpPr>
          <a:xfrm>
            <a:off x="4637750" y="1941625"/>
            <a:ext cx="4110498" cy="2965050"/>
            <a:chOff x="4382625" y="1960650"/>
            <a:chExt cx="4110498" cy="2965050"/>
          </a:xfrm>
        </p:grpSpPr>
        <p:pic>
          <p:nvPicPr>
            <p:cNvPr id="255" name="Google Shape;255;p20"/>
            <p:cNvPicPr preferRelativeResize="0"/>
            <p:nvPr/>
          </p:nvPicPr>
          <p:blipFill rotWithShape="1">
            <a:blip r:embed="rId5">
              <a:alphaModFix/>
            </a:blip>
            <a:srcRect b="6719" l="3718" r="3542" t="6805"/>
            <a:stretch/>
          </p:blipFill>
          <p:spPr>
            <a:xfrm>
              <a:off x="4473350" y="1960650"/>
              <a:ext cx="4019773" cy="272142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56" name="Google Shape;256;p20"/>
            <p:cNvSpPr txBox="1"/>
            <p:nvPr/>
          </p:nvSpPr>
          <p:spPr>
            <a:xfrm>
              <a:off x="4382625" y="4634100"/>
              <a:ext cx="3485700" cy="291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000">
                  <a:solidFill>
                    <a:srgbClr val="008FFF"/>
                  </a:solidFill>
                  <a:latin typeface="Lato"/>
                  <a:ea typeface="Lato"/>
                  <a:cs typeface="Lato"/>
                  <a:sym typeface="Lato"/>
                </a:rPr>
                <a:t>FreeRTOS_IP.c:checkIPs &amp; checkPacketsWithPort  </a:t>
              </a:r>
              <a:endParaRPr sz="1000">
                <a:solidFill>
                  <a:srgbClr val="008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cxnSp>
        <p:nvCxnSpPr>
          <p:cNvPr id="257" name="Google Shape;257;p20"/>
          <p:cNvCxnSpPr/>
          <p:nvPr/>
        </p:nvCxnSpPr>
        <p:spPr>
          <a:xfrm rot="10800000">
            <a:off x="5102675" y="1290425"/>
            <a:ext cx="291900" cy="478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58" name="Google Shape;258;p20"/>
          <p:cNvSpPr txBox="1"/>
          <p:nvPr/>
        </p:nvSpPr>
        <p:spPr>
          <a:xfrm>
            <a:off x="5348125" y="1591825"/>
            <a:ext cx="1753500" cy="2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packet interception point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latin typeface="Lato"/>
                <a:ea typeface="Lato"/>
                <a:cs typeface="Lato"/>
                <a:sym typeface="Lato"/>
              </a:rPr>
              <a:t>Handling of rejected packets</a:t>
            </a:r>
            <a:endParaRPr b="1" sz="3400"/>
          </a:p>
        </p:txBody>
      </p:sp>
      <p:pic>
        <p:nvPicPr>
          <p:cNvPr id="264" name="Google Shape;264;p21"/>
          <p:cNvPicPr preferRelativeResize="0"/>
          <p:nvPr/>
        </p:nvPicPr>
        <p:blipFill rotWithShape="1">
          <a:blip r:embed="rId3">
            <a:alphaModFix/>
          </a:blip>
          <a:srcRect b="22235" l="3437" r="3418" t="22467"/>
          <a:stretch/>
        </p:blipFill>
        <p:spPr>
          <a:xfrm>
            <a:off x="300350" y="1653025"/>
            <a:ext cx="5481923" cy="711900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21"/>
          <p:cNvSpPr txBox="1"/>
          <p:nvPr/>
        </p:nvSpPr>
        <p:spPr>
          <a:xfrm>
            <a:off x="192350" y="2364925"/>
            <a:ext cx="35082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rgbClr val="008FFF"/>
                </a:solidFill>
                <a:latin typeface="Lato"/>
                <a:ea typeface="Lato"/>
                <a:cs typeface="Lato"/>
                <a:sym typeface="Lato"/>
              </a:rPr>
              <a:t>FreeRTOS_IP.c:writeToPcap</a:t>
            </a:r>
            <a:endParaRPr sz="1000">
              <a:solidFill>
                <a:srgbClr val="008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6" name="Google Shape;266;p21"/>
          <p:cNvSpPr/>
          <p:nvPr/>
        </p:nvSpPr>
        <p:spPr>
          <a:xfrm>
            <a:off x="138625" y="112525"/>
            <a:ext cx="813300" cy="3693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67" name="Google Shape;267;p21"/>
          <p:cNvPicPr preferRelativeResize="0"/>
          <p:nvPr/>
        </p:nvPicPr>
        <p:blipFill rotWithShape="1">
          <a:blip r:embed="rId4">
            <a:alphaModFix/>
          </a:blip>
          <a:srcRect b="4381" l="5394" r="5581" t="4717"/>
          <a:stretch/>
        </p:blipFill>
        <p:spPr>
          <a:xfrm>
            <a:off x="6187175" y="412475"/>
            <a:ext cx="2656701" cy="4409723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21"/>
          <p:cNvSpPr txBox="1"/>
          <p:nvPr/>
        </p:nvSpPr>
        <p:spPr>
          <a:xfrm>
            <a:off x="6095150" y="4822200"/>
            <a:ext cx="35082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rgbClr val="008FFF"/>
                </a:solidFill>
                <a:latin typeface="Lato"/>
                <a:ea typeface="Lato"/>
                <a:cs typeface="Lato"/>
                <a:sym typeface="Lato"/>
              </a:rPr>
              <a:t>Python .log to PCAP conversion function</a:t>
            </a:r>
            <a:endParaRPr sz="1000">
              <a:solidFill>
                <a:srgbClr val="008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9" name="Google Shape;269;p21"/>
          <p:cNvSpPr txBox="1"/>
          <p:nvPr/>
        </p:nvSpPr>
        <p:spPr>
          <a:xfrm>
            <a:off x="300363" y="2962200"/>
            <a:ext cx="5481900" cy="18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it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write the data of the rejected packets in </a:t>
            </a:r>
            <a:r>
              <a:rPr i="1" lang="it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stderr 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○"/>
            </a:pPr>
            <a:r>
              <a:rPr lang="it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marking every rejected packet with</a:t>
            </a:r>
            <a:r>
              <a:rPr i="1" lang="it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#PCAP 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it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pipe the </a:t>
            </a:r>
            <a:r>
              <a:rPr i="1" lang="it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qemu-system-arm</a:t>
            </a:r>
            <a:r>
              <a:rPr lang="it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output, that is all directed to </a:t>
            </a:r>
            <a:r>
              <a:rPr i="1" lang="it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stderr</a:t>
            </a:r>
            <a:r>
              <a:rPr lang="it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, to a file out.log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it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process the file to compile a </a:t>
            </a:r>
            <a:r>
              <a:rPr i="1" lang="it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pcap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2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400"/>
              <a:t>Rules generation</a:t>
            </a:r>
            <a:endParaRPr b="1" sz="2400"/>
          </a:p>
        </p:txBody>
      </p:sp>
      <p:sp>
        <p:nvSpPr>
          <p:cNvPr id="275" name="Google Shape;275;p22"/>
          <p:cNvSpPr/>
          <p:nvPr/>
        </p:nvSpPr>
        <p:spPr>
          <a:xfrm>
            <a:off x="160525" y="53500"/>
            <a:ext cx="813300" cy="3693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6" name="Google Shape;276;p22"/>
          <p:cNvSpPr/>
          <p:nvPr/>
        </p:nvSpPr>
        <p:spPr>
          <a:xfrm>
            <a:off x="4564075" y="-100"/>
            <a:ext cx="4579800" cy="5143500"/>
          </a:xfrm>
          <a:prstGeom prst="rect">
            <a:avLst/>
          </a:prstGeom>
          <a:solidFill>
            <a:srgbClr val="0145AC"/>
          </a:solidFill>
          <a:ln cap="flat" cmpd="sng" w="9525">
            <a:solidFill>
              <a:srgbClr val="0145A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7" name="Google Shape;277;p22"/>
          <p:cNvSpPr txBox="1"/>
          <p:nvPr>
            <p:ph idx="2" type="title"/>
          </p:nvPr>
        </p:nvSpPr>
        <p:spPr>
          <a:xfrm>
            <a:off x="5651075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400"/>
              <a:t>Rules storage</a:t>
            </a:r>
            <a:endParaRPr b="1" sz="2400"/>
          </a:p>
        </p:txBody>
      </p:sp>
      <p:grpSp>
        <p:nvGrpSpPr>
          <p:cNvPr id="278" name="Google Shape;278;p22"/>
          <p:cNvGrpSpPr/>
          <p:nvPr/>
        </p:nvGrpSpPr>
        <p:grpSpPr>
          <a:xfrm>
            <a:off x="4873150" y="1469750"/>
            <a:ext cx="3897399" cy="2638875"/>
            <a:chOff x="4927800" y="1464400"/>
            <a:chExt cx="3897399" cy="2638875"/>
          </a:xfrm>
        </p:grpSpPr>
        <p:pic>
          <p:nvPicPr>
            <p:cNvPr id="279" name="Google Shape;279;p22"/>
            <p:cNvPicPr preferRelativeResize="0"/>
            <p:nvPr/>
          </p:nvPicPr>
          <p:blipFill rotWithShape="1">
            <a:blip r:embed="rId3">
              <a:alphaModFix/>
            </a:blip>
            <a:srcRect b="9871" l="5411" r="5134" t="9935"/>
            <a:stretch/>
          </p:blipFill>
          <p:spPr>
            <a:xfrm>
              <a:off x="5015200" y="1464400"/>
              <a:ext cx="3809999" cy="239095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80" name="Google Shape;280;p22"/>
            <p:cNvSpPr txBox="1"/>
            <p:nvPr/>
          </p:nvSpPr>
          <p:spPr>
            <a:xfrm>
              <a:off x="4927800" y="3811675"/>
              <a:ext cx="3485700" cy="291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000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FreeRTOS-Plus-TCP/rules.h</a:t>
              </a:r>
              <a:r>
                <a:rPr lang="it" sz="1000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: </a:t>
              </a:r>
              <a:endPara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pic>
        <p:nvPicPr>
          <p:cNvPr id="281" name="Google Shape;281;p22"/>
          <p:cNvPicPr preferRelativeResize="0"/>
          <p:nvPr/>
        </p:nvPicPr>
        <p:blipFill rotWithShape="1">
          <a:blip r:embed="rId4">
            <a:alphaModFix/>
          </a:blip>
          <a:srcRect b="12445" l="5164" r="5164" t="12625"/>
          <a:stretch/>
        </p:blipFill>
        <p:spPr>
          <a:xfrm>
            <a:off x="389800" y="2065325"/>
            <a:ext cx="3819427" cy="1782401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22"/>
          <p:cNvSpPr txBox="1"/>
          <p:nvPr/>
        </p:nvSpPr>
        <p:spPr>
          <a:xfrm>
            <a:off x="309175" y="3817025"/>
            <a:ext cx="35082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rgbClr val="008FFF"/>
                </a:solidFill>
                <a:latin typeface="Lato"/>
                <a:ea typeface="Lato"/>
                <a:cs typeface="Lato"/>
                <a:sym typeface="Lato"/>
              </a:rPr>
              <a:t>rules.yaml</a:t>
            </a:r>
            <a:endParaRPr sz="1000">
              <a:solidFill>
                <a:srgbClr val="008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3"/>
          <p:cNvSpPr txBox="1"/>
          <p:nvPr>
            <p:ph type="title"/>
          </p:nvPr>
        </p:nvSpPr>
        <p:spPr>
          <a:xfrm>
            <a:off x="1181850" y="426800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it"/>
              <a:t>Tests for rules and output PCAP</a:t>
            </a:r>
            <a:endParaRPr b="1"/>
          </a:p>
        </p:txBody>
      </p:sp>
      <p:sp>
        <p:nvSpPr>
          <p:cNvPr id="288" name="Google Shape;288;p23"/>
          <p:cNvSpPr/>
          <p:nvPr/>
        </p:nvSpPr>
        <p:spPr>
          <a:xfrm>
            <a:off x="138625" y="112525"/>
            <a:ext cx="813300" cy="3693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89" name="Google Shape;289;p23"/>
          <p:cNvPicPr preferRelativeResize="0"/>
          <p:nvPr/>
        </p:nvPicPr>
        <p:blipFill rotWithShape="1">
          <a:blip r:embed="rId3">
            <a:alphaModFix/>
          </a:blip>
          <a:srcRect b="20723" l="5120" r="5039" t="20967"/>
          <a:stretch/>
        </p:blipFill>
        <p:spPr>
          <a:xfrm>
            <a:off x="1384325" y="1512400"/>
            <a:ext cx="7262102" cy="1584599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23"/>
          <p:cNvSpPr txBox="1"/>
          <p:nvPr/>
        </p:nvSpPr>
        <p:spPr>
          <a:xfrm>
            <a:off x="1282950" y="3036525"/>
            <a:ext cx="72621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rgbClr val="008FFF"/>
                </a:solidFill>
                <a:latin typeface="Lato"/>
                <a:ea typeface="Lato"/>
                <a:cs typeface="Lato"/>
                <a:sym typeface="Lato"/>
              </a:rPr>
              <a:t>Packet generation calls that are fed to </a:t>
            </a:r>
            <a:r>
              <a:rPr b="1" lang="it" sz="1000">
                <a:solidFill>
                  <a:srgbClr val="008FFF"/>
                </a:solidFill>
                <a:latin typeface="Lato"/>
                <a:ea typeface="Lato"/>
                <a:cs typeface="Lato"/>
                <a:sym typeface="Lato"/>
              </a:rPr>
              <a:t>scapy : </a:t>
            </a:r>
            <a:r>
              <a:rPr lang="it" sz="1000">
                <a:solidFill>
                  <a:srgbClr val="008FFF"/>
                </a:solidFill>
                <a:latin typeface="Lato"/>
                <a:ea typeface="Lato"/>
                <a:cs typeface="Lato"/>
                <a:sym typeface="Lato"/>
              </a:rPr>
              <a:t>6 packets 3 of which are expected to be rejected by the rules defined earlier</a:t>
            </a:r>
            <a:endParaRPr sz="1000">
              <a:solidFill>
                <a:srgbClr val="008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1" name="Google Shape;291;p23"/>
          <p:cNvSpPr txBox="1"/>
          <p:nvPr/>
        </p:nvSpPr>
        <p:spPr>
          <a:xfrm>
            <a:off x="1282950" y="4285115"/>
            <a:ext cx="5586300" cy="3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rgbClr val="008FFF"/>
                </a:solidFill>
                <a:latin typeface="Lato"/>
                <a:ea typeface="Lato"/>
                <a:cs typeface="Lato"/>
                <a:sym typeface="Lato"/>
              </a:rPr>
              <a:t>The 3 </a:t>
            </a:r>
            <a:r>
              <a:rPr lang="it" sz="1000">
                <a:solidFill>
                  <a:srgbClr val="008FFF"/>
                </a:solidFill>
                <a:latin typeface="Lato"/>
                <a:ea typeface="Lato"/>
                <a:cs typeface="Lato"/>
                <a:sym typeface="Lato"/>
              </a:rPr>
              <a:t>rejected packets as expected</a:t>
            </a:r>
            <a:endParaRPr sz="1000">
              <a:solidFill>
                <a:srgbClr val="008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92" name="Google Shape;292;p23"/>
          <p:cNvPicPr preferRelativeResize="0"/>
          <p:nvPr/>
        </p:nvPicPr>
        <p:blipFill rotWithShape="1">
          <a:blip r:embed="rId4">
            <a:alphaModFix/>
          </a:blip>
          <a:srcRect b="0" l="0" r="0" t="41506"/>
          <a:stretch/>
        </p:blipFill>
        <p:spPr>
          <a:xfrm>
            <a:off x="1382562" y="3699125"/>
            <a:ext cx="7263861" cy="628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4"/>
          <p:cNvSpPr txBox="1"/>
          <p:nvPr>
            <p:ph type="title"/>
          </p:nvPr>
        </p:nvSpPr>
        <p:spPr>
          <a:xfrm>
            <a:off x="1297500" y="393750"/>
            <a:ext cx="3798900" cy="6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latin typeface="Lato"/>
                <a:ea typeface="Lato"/>
                <a:cs typeface="Lato"/>
                <a:sym typeface="Lato"/>
              </a:rPr>
              <a:t>Integration of IDS</a:t>
            </a:r>
            <a:endParaRPr b="1" sz="3400"/>
          </a:p>
        </p:txBody>
      </p:sp>
      <p:sp>
        <p:nvSpPr>
          <p:cNvPr id="298" name="Google Shape;298;p24"/>
          <p:cNvSpPr txBox="1"/>
          <p:nvPr/>
        </p:nvSpPr>
        <p:spPr>
          <a:xfrm>
            <a:off x="321125" y="4490725"/>
            <a:ext cx="6492600" cy="43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rgbClr val="008FFF"/>
                </a:solidFill>
                <a:latin typeface="Lato"/>
                <a:ea typeface="Lato"/>
                <a:cs typeface="Lato"/>
                <a:sym typeface="Lato"/>
              </a:rPr>
              <a:t>R</a:t>
            </a:r>
            <a:r>
              <a:rPr lang="it" sz="1000">
                <a:solidFill>
                  <a:srgbClr val="008FFF"/>
                </a:solidFill>
                <a:latin typeface="Lato"/>
                <a:ea typeface="Lato"/>
                <a:cs typeface="Lato"/>
                <a:sym typeface="Lato"/>
              </a:rPr>
              <a:t>ules defined to monitoring only the ICMP packets through SNORT, only proof of concept needs more work</a:t>
            </a:r>
            <a:endParaRPr sz="1000">
              <a:solidFill>
                <a:srgbClr val="008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9" name="Google Shape;299;p24"/>
          <p:cNvSpPr/>
          <p:nvPr/>
        </p:nvSpPr>
        <p:spPr>
          <a:xfrm>
            <a:off x="138625" y="112525"/>
            <a:ext cx="813300" cy="3693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00" name="Google Shape;300;p24"/>
          <p:cNvPicPr preferRelativeResize="0"/>
          <p:nvPr/>
        </p:nvPicPr>
        <p:blipFill rotWithShape="1">
          <a:blip r:embed="rId3">
            <a:alphaModFix/>
          </a:blip>
          <a:srcRect b="0" l="0" r="447" t="1117"/>
          <a:stretch/>
        </p:blipFill>
        <p:spPr>
          <a:xfrm>
            <a:off x="401738" y="2323300"/>
            <a:ext cx="8340525" cy="2216624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24"/>
          <p:cNvSpPr txBox="1"/>
          <p:nvPr/>
        </p:nvSpPr>
        <p:spPr>
          <a:xfrm>
            <a:off x="1154075" y="1360725"/>
            <a:ext cx="7242000" cy="7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it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preliminary work for POC using SNORT to process rejected packets by the firewall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it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needs second NIC or SNORT endpoint with TCP retransmission mechanism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25"/>
          <p:cNvSpPr txBox="1"/>
          <p:nvPr>
            <p:ph type="title"/>
          </p:nvPr>
        </p:nvSpPr>
        <p:spPr>
          <a:xfrm>
            <a:off x="928488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Thanks </a:t>
            </a:r>
            <a:r>
              <a:rPr lang="it"/>
              <a:t>!</a:t>
            </a:r>
            <a:endParaRPr/>
          </a:p>
        </p:txBody>
      </p:sp>
      <p:sp>
        <p:nvSpPr>
          <p:cNvPr id="307" name="Google Shape;307;p25"/>
          <p:cNvSpPr/>
          <p:nvPr/>
        </p:nvSpPr>
        <p:spPr>
          <a:xfrm>
            <a:off x="138625" y="112525"/>
            <a:ext cx="813300" cy="3693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8" name="Google Shape;308;p25"/>
          <p:cNvSpPr txBox="1"/>
          <p:nvPr/>
        </p:nvSpPr>
        <p:spPr>
          <a:xfrm>
            <a:off x="928488" y="3779750"/>
            <a:ext cx="55587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And now time for the live demo 🙅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